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56" r:id="rId3"/>
    <p:sldId id="294" r:id="rId4"/>
    <p:sldId id="312" r:id="rId5"/>
    <p:sldId id="296" r:id="rId6"/>
    <p:sldId id="311" r:id="rId7"/>
    <p:sldId id="298" r:id="rId8"/>
    <p:sldId id="302" r:id="rId9"/>
    <p:sldId id="303" r:id="rId10"/>
    <p:sldId id="301" r:id="rId11"/>
    <p:sldId id="297" r:id="rId12"/>
    <p:sldId id="295" r:id="rId13"/>
    <p:sldId id="304" r:id="rId14"/>
    <p:sldId id="305" r:id="rId15"/>
    <p:sldId id="309" r:id="rId16"/>
    <p:sldId id="310" r:id="rId17"/>
    <p:sldId id="308" r:id="rId1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E01"/>
    <a:srgbClr val="00FFFF"/>
    <a:srgbClr val="4FFF4F"/>
    <a:srgbClr val="66FF66"/>
    <a:srgbClr val="C96009"/>
    <a:srgbClr val="65E2FF"/>
    <a:srgbClr val="CC9900"/>
    <a:srgbClr val="D22800"/>
    <a:srgbClr val="00CCFF"/>
    <a:srgbClr val="AB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1" autoAdjust="0"/>
  </p:normalViewPr>
  <p:slideViewPr>
    <p:cSldViewPr>
      <p:cViewPr>
        <p:scale>
          <a:sx n="110" d="100"/>
          <a:sy n="110" d="100"/>
        </p:scale>
        <p:origin x="-720" y="-354"/>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2274"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0B8392E-3136-4F73-B568-F49E3D6AB58E}" type="datetimeFigureOut">
              <a:rPr lang="en-US" smtClean="0"/>
              <a:t>10/27/2012</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45FF85C-68EA-4051-A12D-EFC5A15475D4}" type="slidenum">
              <a:rPr lang="en-US" smtClean="0"/>
              <a:t>‹#›</a:t>
            </a:fld>
            <a:endParaRPr lang="en-US" dirty="0"/>
          </a:p>
        </p:txBody>
      </p:sp>
    </p:spTree>
    <p:extLst>
      <p:ext uri="{BB962C8B-B14F-4D97-AF65-F5344CB8AC3E}">
        <p14:creationId xmlns:p14="http://schemas.microsoft.com/office/powerpoint/2010/main" val="291930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Educators and students</a:t>
            </a:r>
            <a:r>
              <a:rPr lang="en-US" dirty="0" smtClean="0"/>
              <a:t>: you are welcome to freely use the images from this presentation in school projects or presentations, whether printed or projected, without requesting permission, so long as they are not used in any media being sold or made for profit. For such use, contact me at cmsandeno@fs.fed.us.</a:t>
            </a:r>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1</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191000"/>
            <a:ext cx="5505450" cy="4495800"/>
          </a:xfrm>
        </p:spPr>
        <p:txBody>
          <a:bodyPr/>
          <a:lstStyle/>
          <a:p>
            <a:pPr defTabSz="924458"/>
            <a:endParaRPr lang="en-US" sz="1000" dirty="0"/>
          </a:p>
          <a:p>
            <a:pPr defTabSz="924458"/>
            <a:r>
              <a:rPr lang="en-US" sz="1000" dirty="0" smtClean="0"/>
              <a:t>Sea caves are carved by the power of the ocean, largely by wave action.   They are formed when water attacks a crack or other weakness in coastal cliffs</a:t>
            </a:r>
            <a:r>
              <a:rPr lang="en-US" sz="1000" dirty="0"/>
              <a:t>. </a:t>
            </a:r>
            <a:r>
              <a:rPr lang="en-US" sz="1000" dirty="0" smtClean="0"/>
              <a:t> As </a:t>
            </a:r>
            <a:r>
              <a:rPr lang="en-US" sz="1000" dirty="0"/>
              <a:t>the sea reaches into these cracks, they begin to widen and deepen from </a:t>
            </a:r>
            <a:r>
              <a:rPr lang="en-US" sz="1000" dirty="0" smtClean="0"/>
              <a:t>both the weight of the water and the compression of air.  </a:t>
            </a:r>
          </a:p>
          <a:p>
            <a:pPr defTabSz="924458"/>
            <a:endParaRPr lang="en-US" sz="1000" dirty="0" smtClean="0"/>
          </a:p>
          <a:p>
            <a:pPr defTabSz="924458"/>
            <a:endParaRPr lang="en-US" sz="1000" dirty="0" smtClean="0"/>
          </a:p>
          <a:p>
            <a:pPr defTabSz="924458"/>
            <a:r>
              <a:rPr lang="en-US" sz="1000" dirty="0" smtClean="0"/>
              <a:t>Sea caves are found along coasts throughout the world.  </a:t>
            </a:r>
          </a:p>
          <a:p>
            <a:pPr defTabSz="924458"/>
            <a:endParaRPr lang="en-US" sz="1000"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10</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1506" y="4343400"/>
            <a:ext cx="5505450" cy="4183380"/>
          </a:xfrm>
        </p:spPr>
        <p:txBody>
          <a:bodyPr/>
          <a:lstStyle/>
          <a:p>
            <a:endParaRPr lang="en-US" dirty="0"/>
          </a:p>
          <a:p>
            <a:r>
              <a:rPr lang="en-US" b="1" dirty="0"/>
              <a:t>Sea caves may be explored in several ways: with kayaks or other small boats; by swimming in; or in some caves, by wading or walking if the cave empties out at low tide. </a:t>
            </a:r>
            <a:endParaRPr lang="en-US" dirty="0"/>
          </a:p>
          <a:p>
            <a:endParaRPr lang="en-US" b="1" dirty="0" smtClean="0"/>
          </a:p>
          <a:p>
            <a:endParaRPr lang="en-US" b="1" dirty="0" smtClean="0"/>
          </a:p>
          <a:p>
            <a:r>
              <a:rPr lang="en-US" b="1" dirty="0" smtClean="0"/>
              <a:t>This is a picture from Painted </a:t>
            </a:r>
            <a:r>
              <a:rPr lang="en-US" b="1" dirty="0"/>
              <a:t>Cave on California's Santa Cruz </a:t>
            </a:r>
            <a:r>
              <a:rPr lang="en-US" b="1" dirty="0" smtClean="0"/>
              <a:t>Island.  This is the  </a:t>
            </a:r>
            <a:r>
              <a:rPr lang="en-US" b="1" dirty="0"/>
              <a:t>world's second longest sea </a:t>
            </a:r>
            <a:r>
              <a:rPr lang="en-US" b="1" dirty="0" smtClean="0"/>
              <a:t>cave. </a:t>
            </a:r>
            <a:r>
              <a:rPr lang="en-US" b="1" dirty="0"/>
              <a:t>It is </a:t>
            </a:r>
            <a:r>
              <a:rPr lang="en-US" b="1" dirty="0" smtClean="0"/>
              <a:t>1,227 </a:t>
            </a:r>
            <a:r>
              <a:rPr lang="en-US" b="1" dirty="0"/>
              <a:t>feet long and large enough to take a 40-foot boat </a:t>
            </a:r>
            <a:r>
              <a:rPr lang="en-US" b="1" dirty="0" smtClean="0"/>
              <a:t>inside.</a:t>
            </a:r>
          </a:p>
          <a:p>
            <a:endParaRPr lang="en-US" dirty="0"/>
          </a:p>
          <a:p>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11</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effectLst/>
              </a:rPr>
              <a:t>Most sea caves are formed by the power of oceans, but sometimes it’s the power of wave action in lakes that form these caves.  This is a photo of Pictured Rocks National Lakeshore</a:t>
            </a:r>
            <a:r>
              <a:rPr lang="en-US" dirty="0" smtClean="0">
                <a:effectLst/>
              </a:rPr>
              <a:t> located in </a:t>
            </a:r>
            <a:r>
              <a:rPr lang="en-US" dirty="0" smtClean="0"/>
              <a:t>the Upper Peninsula of Michigan on the shore of Lake Superior.  </a:t>
            </a:r>
          </a:p>
          <a:p>
            <a:pPr rtl="0"/>
            <a:endParaRPr lang="en-US" dirty="0" smtClean="0">
              <a:effectLst/>
            </a:endParaRPr>
          </a:p>
          <a:p>
            <a:pPr rtl="0"/>
            <a:r>
              <a:rPr lang="en-US" dirty="0" smtClean="0">
                <a:effectLst/>
              </a:rPr>
              <a:t>These sandstone cliffs have been naturally sculptured into shallow caves and arches by the lake’s waves.</a:t>
            </a:r>
            <a:endParaRPr lang="en-US" dirty="0">
              <a:effectLst/>
            </a:endParaRPr>
          </a:p>
        </p:txBody>
      </p:sp>
      <p:sp>
        <p:nvSpPr>
          <p:cNvPr id="4" name="Slide Number Placeholder 3"/>
          <p:cNvSpPr>
            <a:spLocks noGrp="1"/>
          </p:cNvSpPr>
          <p:nvPr>
            <p:ph type="sldNum" sz="quarter" idx="10"/>
          </p:nvPr>
        </p:nvSpPr>
        <p:spPr/>
        <p:txBody>
          <a:bodyPr/>
          <a:lstStyle/>
          <a:p>
            <a:fld id="{A45FF85C-68EA-4051-A12D-EFC5A15475D4}" type="slidenum">
              <a:rPr lang="en-US" smtClean="0"/>
              <a:t>12</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Caves formed completely in ice are properly termed glacier caves.   </a:t>
            </a:r>
          </a:p>
          <a:p>
            <a:r>
              <a:rPr lang="en-US" dirty="0" smtClean="0"/>
              <a:t/>
            </a:r>
            <a:br>
              <a:rPr lang="en-US" dirty="0" smtClean="0"/>
            </a:br>
            <a:r>
              <a:rPr lang="en-US" dirty="0" smtClean="0"/>
              <a:t>Glacier caves are often form from flowing water entering the glacier through cracks or crevasses, which are then enlarged over time, both by erosion and melting.   </a:t>
            </a:r>
          </a:p>
          <a:p>
            <a:r>
              <a:rPr lang="en-US" dirty="0" smtClean="0"/>
              <a:t/>
            </a:r>
            <a:br>
              <a:rPr lang="en-US" dirty="0" smtClean="0"/>
            </a:br>
            <a:r>
              <a:rPr lang="en-US" dirty="0" smtClean="0"/>
              <a:t/>
            </a:r>
            <a:br>
              <a:rPr lang="en-US" dirty="0" smtClean="0"/>
            </a:br>
            <a:endParaRPr lang="en-US" dirty="0" smtClean="0"/>
          </a:p>
          <a:p>
            <a:endParaRPr lang="en-US" i="1" dirty="0" smtClean="0"/>
          </a:p>
        </p:txBody>
      </p:sp>
      <p:sp>
        <p:nvSpPr>
          <p:cNvPr id="4" name="Slide Number Placeholder 3"/>
          <p:cNvSpPr>
            <a:spLocks noGrp="1"/>
          </p:cNvSpPr>
          <p:nvPr>
            <p:ph type="sldNum" sz="quarter" idx="10"/>
          </p:nvPr>
        </p:nvSpPr>
        <p:spPr/>
        <p:txBody>
          <a:bodyPr/>
          <a:lstStyle/>
          <a:p>
            <a:fld id="{A45FF85C-68EA-4051-A12D-EFC5A15475D4}" type="slidenum">
              <a:rPr lang="en-US" smtClean="0"/>
              <a:t>13</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interesting aspect of glacier caves is that they are very </a:t>
            </a:r>
            <a:r>
              <a:rPr lang="en-US" dirty="0"/>
              <a:t>dynamic and change from year to year. </a:t>
            </a:r>
            <a:r>
              <a:rPr lang="en-US" dirty="0" smtClean="0"/>
              <a:t> </a:t>
            </a:r>
          </a:p>
          <a:p>
            <a:endParaRPr lang="en-US" dirty="0"/>
          </a:p>
          <a:p>
            <a:r>
              <a:rPr lang="en-US" dirty="0" smtClean="0"/>
              <a:t>Large </a:t>
            </a:r>
            <a:r>
              <a:rPr lang="en-US" dirty="0"/>
              <a:t>glacier cave systems have </a:t>
            </a:r>
            <a:r>
              <a:rPr lang="en-US" dirty="0" smtClean="0"/>
              <a:t>all but disappeared </a:t>
            </a:r>
            <a:r>
              <a:rPr lang="en-US" dirty="0"/>
              <a:t>as glaciers melt and retreat around the world due to global warming.</a:t>
            </a:r>
            <a:br>
              <a:rPr lang="en-US" dirty="0"/>
            </a:br>
            <a:r>
              <a:rPr lang="en-US" dirty="0"/>
              <a:t/>
            </a:r>
            <a:br>
              <a:rPr lang="en-US" dirty="0"/>
            </a:br>
            <a:endParaRPr lang="en-US" i="1" dirty="0"/>
          </a:p>
          <a:p>
            <a:r>
              <a:rPr lang="en-US" i="1" dirty="0" smtClean="0"/>
              <a:t>The NSS currently has an expedition led by Eddy Cartaya to map, photograph, monitor the movement, of several cave passages that are located on the Sandy Glacier in Mt. Hood, Oregon.    </a:t>
            </a:r>
          </a:p>
          <a:p>
            <a:endParaRPr lang="en-US" i="1" dirty="0"/>
          </a:p>
          <a:p>
            <a:r>
              <a:rPr lang="en-US" dirty="0" smtClean="0"/>
              <a:t>During their latest expedition, they were able to map 2500 feet of new passage which enabled them to connect three cave systems.   This newly connected system now comprises </a:t>
            </a:r>
            <a:r>
              <a:rPr lang="en-US" dirty="0"/>
              <a:t>the longest and the largest glacier cave in the lower </a:t>
            </a:r>
            <a:r>
              <a:rPr lang="en-US" dirty="0" smtClean="0"/>
              <a:t>48 states, </a:t>
            </a:r>
            <a:r>
              <a:rPr lang="en-US" dirty="0"/>
              <a:t>and the deepest cave in Oregon. </a:t>
            </a:r>
          </a:p>
          <a:p>
            <a:endParaRPr lang="en-US" dirty="0" smtClean="0"/>
          </a:p>
        </p:txBody>
      </p:sp>
      <p:sp>
        <p:nvSpPr>
          <p:cNvPr id="4" name="Slide Number Placeholder 3"/>
          <p:cNvSpPr>
            <a:spLocks noGrp="1"/>
          </p:cNvSpPr>
          <p:nvPr>
            <p:ph type="sldNum" sz="quarter" idx="10"/>
          </p:nvPr>
        </p:nvSpPr>
        <p:spPr/>
        <p:txBody>
          <a:bodyPr/>
          <a:lstStyle/>
          <a:p>
            <a:fld id="{A45FF85C-68EA-4051-A12D-EFC5A15475D4}" type="slidenum">
              <a:rPr lang="en-US" smtClean="0"/>
              <a:t>14</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last cave type that I am going to discuss is also my favorite – solution caves.  Solution Caves are the caves that most people are familiar with and this is the group of caves that the rest of our presentations will focus on.</a:t>
            </a:r>
          </a:p>
          <a:p>
            <a:endParaRPr lang="en-US" i="1" dirty="0"/>
          </a:p>
          <a:p>
            <a:r>
              <a:rPr lang="en-US" i="1" dirty="0" smtClean="0"/>
              <a:t>Solution caves are dissolved out of solid rock by acidic waters. Most solution caves are found in carbonate rocks (limestone, dolomite, or marble) or gypsum. </a:t>
            </a:r>
          </a:p>
          <a:p>
            <a:r>
              <a:rPr lang="en-US" i="1" dirty="0" smtClean="0"/>
              <a:t>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15</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Solution caves can be absolutely enormous.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instance, this is a passage in Mammoth Cave located in Kentucky.  This is the world’s largest cave system with  over 390 miles of mapped passageways.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But, solution caves can also be small and may require stooping or even belly crawling.</a:t>
            </a:r>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16</a:t>
            </a:fld>
            <a:endParaRPr lang="en-US"/>
          </a:p>
        </p:txBody>
      </p:sp>
    </p:spTree>
    <p:extLst>
      <p:ext uri="{BB962C8B-B14F-4D97-AF65-F5344CB8AC3E}">
        <p14:creationId xmlns:p14="http://schemas.microsoft.com/office/powerpoint/2010/main" val="11797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solution Caves can </a:t>
            </a:r>
            <a:r>
              <a:rPr lang="en-US" dirty="0"/>
              <a:t>contain an astounding variety of speleothems, things such as stalactites and stalagmites, </a:t>
            </a:r>
            <a:r>
              <a:rPr lang="en-US" dirty="0" smtClean="0"/>
              <a:t>draperies, and much </a:t>
            </a:r>
            <a:r>
              <a:rPr lang="en-US" dirty="0"/>
              <a:t>more. </a:t>
            </a:r>
            <a:r>
              <a:rPr lang="en-US" dirty="0" smtClean="0"/>
              <a:t>  These formations formed over thousands of years and are very  fragile.  </a:t>
            </a:r>
          </a:p>
          <a:p>
            <a:endParaRPr lang="en-US" dirty="0"/>
          </a:p>
          <a:p>
            <a:r>
              <a:rPr lang="en-US" b="1" dirty="0" smtClean="0"/>
              <a:t>CLICK</a:t>
            </a:r>
          </a:p>
          <a:p>
            <a:endParaRPr lang="en-US" dirty="0"/>
          </a:p>
          <a:p>
            <a:r>
              <a:rPr lang="en-US" dirty="0" smtClean="0"/>
              <a:t>In the beginning of my presentation I mention that we have the ability to impact caves</a:t>
            </a:r>
            <a:r>
              <a:rPr lang="en-US" dirty="0"/>
              <a:t>. We are responsible for conserving </a:t>
            </a:r>
            <a:r>
              <a:rPr lang="en-US" dirty="0" smtClean="0"/>
              <a:t>all of the resources that are found in caves such as  fragile formations, fossils, and of course, cave life.  </a:t>
            </a:r>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17</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Carol just gave us a great overview of karst topography and the types of features that make up this landscape. </a:t>
            </a:r>
            <a:r>
              <a:rPr lang="en-US" dirty="0"/>
              <a:t>If </a:t>
            </a:r>
            <a:r>
              <a:rPr lang="en-US" dirty="0" smtClean="0"/>
              <a:t>you look </a:t>
            </a:r>
            <a:r>
              <a:rPr lang="en-US" dirty="0"/>
              <a:t>at </a:t>
            </a:r>
            <a:r>
              <a:rPr lang="en-US" dirty="0" smtClean="0"/>
              <a:t>this map of the distribution </a:t>
            </a:r>
            <a:r>
              <a:rPr lang="en-US" dirty="0"/>
              <a:t>of </a:t>
            </a:r>
            <a:r>
              <a:rPr lang="en-US" dirty="0" smtClean="0"/>
              <a:t>caves, you will notice that the location of caves correspond pretty closely to </a:t>
            </a:r>
            <a:r>
              <a:rPr lang="en-US" dirty="0"/>
              <a:t>the major karst areas that Carol showed us in her presentation</a:t>
            </a:r>
            <a:r>
              <a:rPr lang="en-US" dirty="0" smtClean="0"/>
              <a:t>.</a:t>
            </a:r>
          </a:p>
          <a:p>
            <a:endParaRPr lang="en-US" dirty="0"/>
          </a:p>
          <a:p>
            <a:r>
              <a:rPr lang="en-US" sz="1200" kern="1200" dirty="0" smtClean="0">
                <a:solidFill>
                  <a:schemeClr val="tx1"/>
                </a:solidFill>
                <a:effectLst/>
                <a:latin typeface="+mn-lt"/>
                <a:ea typeface="+mn-ea"/>
                <a:cs typeface="+mn-cs"/>
              </a:rPr>
              <a:t>For the rest of tonight’s webinar, we are going to narrow our focus from this broader landscape of karst and talk specifically about the underground world of caves and the </a:t>
            </a:r>
            <a:r>
              <a:rPr lang="en-US" dirty="0" smtClean="0"/>
              <a:t>unusual and rare species that live in cave environments both today and in the past.  </a:t>
            </a:r>
          </a:p>
          <a:p>
            <a:endParaRPr lang="en-US" dirty="0"/>
          </a:p>
          <a:p>
            <a:r>
              <a:rPr lang="en-US" dirty="0" smtClean="0"/>
              <a:t>According to the records kept by the National Speleological Society, there are nearly 60,000 known caves in the United States.  Isn’t that incredible. </a:t>
            </a:r>
          </a:p>
          <a:p>
            <a:endParaRPr lang="en-US" dirty="0" smtClean="0"/>
          </a:p>
          <a:p>
            <a:r>
              <a:rPr lang="en-US" dirty="0" smtClean="0"/>
              <a:t>And, “known</a:t>
            </a:r>
            <a:r>
              <a:rPr lang="en-US" dirty="0"/>
              <a:t>" is the operative </a:t>
            </a:r>
            <a:r>
              <a:rPr lang="en-US" dirty="0" smtClean="0"/>
              <a:t>word.  In the western U.S., there are large expanses of federally-owned lands that have not been completely explored.   </a:t>
            </a:r>
          </a:p>
          <a:p>
            <a:endParaRPr lang="en-US" dirty="0"/>
          </a:p>
          <a:p>
            <a:r>
              <a:rPr lang="en-US" dirty="0" smtClean="0"/>
              <a:t>We have been able to find a lot of “new caves” over the last few decades by studying bats.  By capturing bats in the summer and putting small transmitters on their backs, we have been able to track them to caves that we did not know existed.  And, with the emergence of WNS, we have also discovered new caves by finding dead bats outside of their entrances. </a:t>
            </a:r>
          </a:p>
          <a:p>
            <a:endParaRPr lang="en-US" dirty="0"/>
          </a:p>
          <a:p>
            <a:r>
              <a:rPr lang="en-US" dirty="0" smtClean="0"/>
              <a:t>If you look at this map closely you will notice that it   </a:t>
            </a:r>
            <a:r>
              <a:rPr lang="en-US" b="1" dirty="0" smtClean="0"/>
              <a:t>CLICK</a:t>
            </a:r>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45FF85C-68EA-4051-A12D-EFC5A15475D4}" type="slidenum">
              <a:rPr lang="en-US" smtClean="0"/>
              <a:t>2</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correspond pretty closely to where the majority of Americans live.</a:t>
            </a:r>
          </a:p>
          <a:p>
            <a:endParaRPr lang="en-US" dirty="0"/>
          </a:p>
          <a:p>
            <a:r>
              <a:rPr lang="en-US" dirty="0" smtClean="0"/>
              <a:t>So, tonight, as we talk about the importance of caves, karst, groundwater,  and the species that make their home in these ecosystems, it is also important to remember that we have the ability to negatively impact or, better yet, to protect these critical habitats.</a:t>
            </a:r>
          </a:p>
          <a:p>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3</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i="1" dirty="0" smtClean="0"/>
              <a:t>Very quickly, I want to give you a broad overview of the different types of caves we have in the U.S, and give you a chance to see some really striking examples of each type.  Because </a:t>
            </a:r>
            <a:r>
              <a:rPr lang="en-US" i="1" dirty="0"/>
              <a:t>caves are so diverse, I've split them into </a:t>
            </a:r>
            <a:r>
              <a:rPr lang="en-US" i="1" dirty="0" smtClean="0"/>
              <a:t>5 categories that we will cover very quickly. </a:t>
            </a:r>
          </a:p>
          <a:p>
            <a:pPr defTabSz="924458">
              <a:defRPr/>
            </a:pPr>
            <a:endParaRPr lang="en-US" i="1" dirty="0"/>
          </a:p>
          <a:p>
            <a:pPr defTabSz="924458">
              <a:defRPr/>
            </a:pPr>
            <a:endParaRPr lang="en-US" i="1" dirty="0" smtClean="0"/>
          </a:p>
        </p:txBody>
      </p:sp>
      <p:sp>
        <p:nvSpPr>
          <p:cNvPr id="4" name="Slide Number Placeholder 3"/>
          <p:cNvSpPr>
            <a:spLocks noGrp="1"/>
          </p:cNvSpPr>
          <p:nvPr>
            <p:ph type="sldNum" sz="quarter" idx="10"/>
          </p:nvPr>
        </p:nvSpPr>
        <p:spPr/>
        <p:txBody>
          <a:bodyPr/>
          <a:lstStyle/>
          <a:p>
            <a:fld id="{A45FF85C-68EA-4051-A12D-EFC5A15475D4}" type="slidenum">
              <a:rPr lang="en-US" smtClean="0"/>
              <a:t>4</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category is lava tubes.  These caves are formed just like you would imagine.  In volcanic area, lava flows down the sides of volcanoes in channels. </a:t>
            </a:r>
            <a:r>
              <a:rPr lang="en-US" dirty="0"/>
              <a:t>The outer surface of the lava cools </a:t>
            </a:r>
            <a:r>
              <a:rPr lang="en-US" dirty="0" smtClean="0"/>
              <a:t> and molten </a:t>
            </a:r>
            <a:r>
              <a:rPr lang="en-US" dirty="0"/>
              <a:t>lava </a:t>
            </a:r>
            <a:r>
              <a:rPr lang="en-US" dirty="0" smtClean="0"/>
              <a:t>continues to </a:t>
            </a:r>
            <a:r>
              <a:rPr lang="en-US" dirty="0"/>
              <a:t>flow through the resulting </a:t>
            </a:r>
            <a:r>
              <a:rPr lang="en-US" dirty="0" smtClean="0"/>
              <a:t>tube.  Once </a:t>
            </a:r>
            <a:r>
              <a:rPr lang="en-US" dirty="0"/>
              <a:t>the supply of lava is cut off, the molten lava continues to flow out of the tube, leaving a void behind it.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5</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longest and most </a:t>
            </a:r>
            <a:r>
              <a:rPr lang="en-US" dirty="0" smtClean="0"/>
              <a:t>extensive </a:t>
            </a:r>
            <a:r>
              <a:rPr lang="en-US" dirty="0"/>
              <a:t>lava tubes are known from the Big Island of </a:t>
            </a:r>
            <a:r>
              <a:rPr lang="en-US" dirty="0" smtClean="0"/>
              <a:t>Hawaii including this </a:t>
            </a:r>
            <a:r>
              <a:rPr lang="en-US" dirty="0" err="1" smtClean="0"/>
              <a:t>Kazumura</a:t>
            </a:r>
            <a:r>
              <a:rPr lang="en-US" dirty="0" smtClean="0"/>
              <a:t> Cave.  With </a:t>
            </a:r>
            <a:r>
              <a:rPr lang="en-US" dirty="0"/>
              <a:t>over 40 miles of passage, this is the longest lava tube in the world, and the 36</a:t>
            </a:r>
            <a:r>
              <a:rPr lang="en-US" baseline="30000" dirty="0"/>
              <a:t>th</a:t>
            </a:r>
            <a:r>
              <a:rPr lang="en-US" dirty="0"/>
              <a:t> longest cave in the world.</a:t>
            </a:r>
          </a:p>
          <a:p>
            <a:endParaRPr lang="en-US" dirty="0"/>
          </a:p>
          <a:p>
            <a:r>
              <a:rPr lang="en-US" dirty="0" smtClean="0"/>
              <a:t>Lava tubes are found in they </a:t>
            </a:r>
            <a:r>
              <a:rPr lang="en-US" dirty="0"/>
              <a:t>are also found in </a:t>
            </a:r>
            <a:r>
              <a:rPr lang="en-US" dirty="0" smtClean="0"/>
              <a:t>many </a:t>
            </a:r>
            <a:r>
              <a:rPr lang="en-US" dirty="0"/>
              <a:t>other volcanic regions. </a:t>
            </a:r>
          </a:p>
          <a:p>
            <a:r>
              <a:rPr lang="en-US" dirty="0" smtClean="0"/>
              <a:t/>
            </a:r>
            <a:br>
              <a:rPr lang="en-US" dirty="0" smtClean="0"/>
            </a:br>
            <a:endParaRPr lang="en-US" b="1" dirty="0"/>
          </a:p>
          <a:p>
            <a:pPr defTabSz="924458"/>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6</a:t>
            </a:fld>
            <a:endParaRPr lang="en-US"/>
          </a:p>
        </p:txBody>
      </p:sp>
    </p:spTree>
    <p:extLst>
      <p:ext uri="{BB962C8B-B14F-4D97-AF65-F5344CB8AC3E}">
        <p14:creationId xmlns:p14="http://schemas.microsoft.com/office/powerpoint/2010/main" val="11797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picture you can see how “cave-like” these lava tubes can be.  </a:t>
            </a:r>
          </a:p>
          <a:p>
            <a:endParaRPr lang="en-US" dirty="0"/>
          </a:p>
          <a:p>
            <a:r>
              <a:rPr lang="en-US" dirty="0" smtClean="0"/>
              <a:t>What else do you notice in the top of this picture?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Lava tubes can  have formations.  Formations can be formed at the same time as the cave is forming in which case they are made of lava.  Or, they can be secondary minerals that are deposited after the cave is formed.  </a:t>
            </a:r>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7</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Erosional </a:t>
            </a:r>
            <a:r>
              <a:rPr lang="en-US" dirty="0"/>
              <a:t>caves are formed when </a:t>
            </a:r>
            <a:r>
              <a:rPr lang="en-US" dirty="0" smtClean="0"/>
              <a:t>wind </a:t>
            </a:r>
            <a:r>
              <a:rPr lang="en-US" dirty="0"/>
              <a:t>or water carries abrasive </a:t>
            </a:r>
            <a:r>
              <a:rPr lang="en-US" dirty="0" smtClean="0"/>
              <a:t>particles </a:t>
            </a:r>
            <a:r>
              <a:rPr lang="en-US" u="sng" dirty="0">
                <a:hlinkClick r:id="" action="ppaction://hlinkfile"/>
              </a:rPr>
              <a:t>capable</a:t>
            </a:r>
            <a:r>
              <a:rPr lang="en-US" dirty="0"/>
              <a:t> of carving rock. </a:t>
            </a:r>
            <a:r>
              <a:rPr lang="en-US" b="1" dirty="0"/>
              <a:t>Generally, for a cave to form, there must be some initial weakness in the rock, such as a fracture, through which the process of weathering can begin to act</a:t>
            </a:r>
            <a:r>
              <a:rPr lang="en-US" b="1" dirty="0" smtClean="0"/>
              <a:t>.</a:t>
            </a:r>
          </a:p>
          <a:p>
            <a:endParaRPr lang="en-US" b="1" dirty="0"/>
          </a:p>
          <a:p>
            <a:r>
              <a:rPr lang="en-US" dirty="0" smtClean="0"/>
              <a:t>Erosional </a:t>
            </a:r>
            <a:r>
              <a:rPr lang="en-US" dirty="0"/>
              <a:t>caves can be found in almost any kind of rock, from hard granite to soft </a:t>
            </a:r>
            <a:r>
              <a:rPr lang="en-US" dirty="0" smtClean="0"/>
              <a:t>sandstone</a:t>
            </a:r>
            <a:r>
              <a:rPr lang="en-US" dirty="0"/>
              <a:t> </a:t>
            </a:r>
            <a:r>
              <a:rPr lang="en-US" dirty="0" smtClean="0"/>
              <a:t>to sediments.</a:t>
            </a:r>
          </a:p>
          <a:p>
            <a:endParaRPr lang="en-US" dirty="0"/>
          </a:p>
          <a:p>
            <a:r>
              <a:rPr lang="en-US" dirty="0" smtClean="0"/>
              <a:t>The </a:t>
            </a:r>
            <a:r>
              <a:rPr lang="en-US" dirty="0"/>
              <a:t>caves created through this process can be large, but they are neither deep nor extensive</a:t>
            </a:r>
            <a:r>
              <a:rPr lang="en-US" dirty="0" smtClean="0"/>
              <a:t>.</a:t>
            </a:r>
          </a:p>
          <a:p>
            <a:endParaRPr lang="en-US" dirty="0"/>
          </a:p>
          <a:p>
            <a:r>
              <a:rPr lang="en-US" b="1" dirty="0" smtClean="0"/>
              <a:t>CLICK</a:t>
            </a:r>
            <a:endParaRPr lang="en-US" b="1" dirty="0"/>
          </a:p>
          <a:p>
            <a:r>
              <a:rPr lang="en-US" dirty="0"/>
              <a:t/>
            </a:r>
            <a:br>
              <a:rPr lang="en-US" dirty="0"/>
            </a:br>
            <a:r>
              <a:rPr lang="en-US" i="1" dirty="0" smtClean="0"/>
              <a:t>Erosion tends to produce tall, canyon-like passages.</a:t>
            </a:r>
          </a:p>
          <a:p>
            <a:endParaRPr lang="en-US" i="1" dirty="0"/>
          </a:p>
        </p:txBody>
      </p:sp>
      <p:sp>
        <p:nvSpPr>
          <p:cNvPr id="4" name="Slide Number Placeholder 3"/>
          <p:cNvSpPr>
            <a:spLocks noGrp="1"/>
          </p:cNvSpPr>
          <p:nvPr>
            <p:ph type="sldNum" sz="quarter" idx="10"/>
          </p:nvPr>
        </p:nvSpPr>
        <p:spPr/>
        <p:txBody>
          <a:bodyPr/>
          <a:lstStyle/>
          <a:p>
            <a:fld id="{A45FF85C-68EA-4051-A12D-EFC5A15475D4}" type="slidenum">
              <a:rPr lang="en-US" smtClean="0"/>
              <a:t>8</a:t>
            </a:fld>
            <a:endParaRPr lang="en-US" dirty="0"/>
          </a:p>
        </p:txBody>
      </p:sp>
    </p:spTree>
    <p:extLst>
      <p:ext uri="{BB962C8B-B14F-4D97-AF65-F5344CB8AC3E}">
        <p14:creationId xmlns:p14="http://schemas.microsoft.com/office/powerpoint/2010/main" val="11797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of the most spectacular erosional caves known are found in the mountainous regions of the western United States. </a:t>
            </a:r>
          </a:p>
          <a:p>
            <a:endParaRPr lang="en-US" i="1" dirty="0"/>
          </a:p>
          <a:p>
            <a:r>
              <a:rPr lang="en-US" i="1" dirty="0" smtClean="0"/>
              <a:t>This photo is from one such cave system, where sand </a:t>
            </a:r>
            <a:r>
              <a:rPr lang="en-US" i="1" dirty="0"/>
              <a:t>particles borne by floodwaters have </a:t>
            </a:r>
            <a:r>
              <a:rPr lang="en-US" i="1" dirty="0" smtClean="0"/>
              <a:t>carved out almost a mile of canyon passage.</a:t>
            </a:r>
            <a:endParaRPr lang="en-US" dirty="0"/>
          </a:p>
        </p:txBody>
      </p:sp>
      <p:sp>
        <p:nvSpPr>
          <p:cNvPr id="4" name="Slide Number Placeholder 3"/>
          <p:cNvSpPr>
            <a:spLocks noGrp="1"/>
          </p:cNvSpPr>
          <p:nvPr>
            <p:ph type="sldNum" sz="quarter" idx="10"/>
          </p:nvPr>
        </p:nvSpPr>
        <p:spPr/>
        <p:txBody>
          <a:bodyPr/>
          <a:lstStyle/>
          <a:p>
            <a:fld id="{A45FF85C-68EA-4051-A12D-EFC5A15475D4}" type="slidenum">
              <a:rPr lang="en-US" smtClean="0"/>
              <a:t>9</a:t>
            </a:fld>
            <a:endParaRPr lang="en-US" dirty="0"/>
          </a:p>
        </p:txBody>
      </p:sp>
    </p:spTree>
    <p:extLst>
      <p:ext uri="{BB962C8B-B14F-4D97-AF65-F5344CB8AC3E}">
        <p14:creationId xmlns:p14="http://schemas.microsoft.com/office/powerpoint/2010/main" val="11797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E92499-5518-4FCF-8469-5AA647246C2E}" type="datetimeFigureOut">
              <a:rPr lang="en-US"/>
              <a:pPr>
                <a:defRPr/>
              </a:pPr>
              <a:t>10/27/2012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263212-3713-4732-93AF-7FEBC41584A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8B6CA6-26AA-48D1-8872-EE9CCF3C548E}" type="datetimeFigureOut">
              <a:rPr lang="en-US"/>
              <a:pPr>
                <a:defRPr/>
              </a:pPr>
              <a:t>10/27/2012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23961F-324A-4A67-97BB-FACAABC9652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6DD836-AF7F-4AE2-A7F7-58D6FFEEE3BE}" type="datetimeFigureOut">
              <a:rPr lang="en-US"/>
              <a:pPr>
                <a:defRPr/>
              </a:pPr>
              <a:t>10/27/2012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12E6EA6-B022-4102-879B-D66F884EF93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771BC9-8EAC-4A6B-AED9-6C1A89FC34CE}" type="datetimeFigureOut">
              <a:rPr lang="en-US"/>
              <a:pPr>
                <a:defRPr/>
              </a:pPr>
              <a:t>10/27/2012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C94E3F7-7290-43A5-87B6-9855197CD0B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1752600" y="152400"/>
            <a:ext cx="7162800" cy="707886"/>
          </a:xfrm>
          <a:prstGeom prst="rect">
            <a:avLst/>
          </a:prstGeom>
          <a:noFill/>
        </p:spPr>
        <p:txBody>
          <a:bodyPr wrap="square" rtlCol="0">
            <a:spAutoFit/>
          </a:bodyPr>
          <a:lstStyle/>
          <a:p>
            <a:endParaRPr lang="en-US" sz="4000" dirty="0">
              <a:latin typeface="Papyrus" pitchFamily="66" charset="0"/>
            </a:endParaRPr>
          </a:p>
        </p:txBody>
      </p:sp>
      <p:sp>
        <p:nvSpPr>
          <p:cNvPr id="10" name="Content Placeholder 2"/>
          <p:cNvSpPr>
            <a:spLocks noGrp="1"/>
          </p:cNvSpPr>
          <p:nvPr>
            <p:ph idx="1"/>
          </p:nvPr>
        </p:nvSpPr>
        <p:spPr>
          <a:xfrm>
            <a:off x="3986176" y="1146762"/>
            <a:ext cx="5111750" cy="571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6886A61-70F3-43EC-8286-C70471649CC6}" type="datetimeFigureOut">
              <a:rPr lang="en-US"/>
              <a:pPr>
                <a:defRPr/>
              </a:pPr>
              <a:t>10/27/2012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CDA965B-1EAB-4242-9006-BAAD38FFBF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6.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gif"/><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3143"/>
            <a:ext cx="914399" cy="848579"/>
          </a:xfrm>
          <a:prstGeom prst="rect">
            <a:avLst/>
          </a:prstGeom>
        </p:spPr>
      </p:pic>
      <p:sp>
        <p:nvSpPr>
          <p:cNvPr id="15" name="Text Box 26"/>
          <p:cNvSpPr txBox="1">
            <a:spLocks noChangeArrowheads="1"/>
          </p:cNvSpPr>
          <p:nvPr/>
        </p:nvSpPr>
        <p:spPr bwMode="auto">
          <a:xfrm>
            <a:off x="1828800" y="30112"/>
            <a:ext cx="73152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Types of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914400"/>
            <a:ext cx="3810000" cy="5943600"/>
          </a:xfrm>
          <a:prstGeom prst="rect">
            <a:avLst/>
          </a:prstGeom>
          <a:gradFill flip="none" rotWithShape="1">
            <a:gsLst>
              <a:gs pos="0">
                <a:srgbClr val="00B0F0">
                  <a:lumMod val="92000"/>
                  <a:lumOff val="8000"/>
                </a:srgb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914400"/>
            <a:ext cx="4457700" cy="5943600"/>
          </a:xfrm>
          <a:prstGeom prst="rect">
            <a:avLst/>
          </a:prstGeom>
        </p:spPr>
      </p:pic>
      <p:sp>
        <p:nvSpPr>
          <p:cNvPr id="3" name="TextBox 2"/>
          <p:cNvSpPr txBox="1"/>
          <p:nvPr/>
        </p:nvSpPr>
        <p:spPr>
          <a:xfrm>
            <a:off x="76199" y="990600"/>
            <a:ext cx="3657600" cy="2677656"/>
          </a:xfrm>
          <a:prstGeom prst="rect">
            <a:avLst/>
          </a:prstGeom>
          <a:noFill/>
        </p:spPr>
        <p:txBody>
          <a:bodyPr wrap="square" rtlCol="0">
            <a:spAutoFit/>
          </a:bodyPr>
          <a:lstStyle/>
          <a:p>
            <a:r>
              <a:rPr lang="en-US" sz="2800" dirty="0" smtClean="0">
                <a:latin typeface="Papyrus" pitchFamily="66" charset="0"/>
              </a:rPr>
              <a:t>Cynthia Sandeno</a:t>
            </a:r>
          </a:p>
          <a:p>
            <a:endParaRPr lang="en-US" sz="2800" dirty="0" smtClean="0">
              <a:latin typeface="Papyrus" pitchFamily="66" charset="0"/>
            </a:endParaRPr>
          </a:p>
          <a:p>
            <a:r>
              <a:rPr lang="en-US" sz="2800" dirty="0">
                <a:latin typeface="Papyrus" pitchFamily="66" charset="0"/>
              </a:rPr>
              <a:t>National Cave and Karst </a:t>
            </a:r>
            <a:r>
              <a:rPr lang="en-US" sz="2800" dirty="0" smtClean="0">
                <a:latin typeface="Papyrus" pitchFamily="66" charset="0"/>
              </a:rPr>
              <a:t>Coordinator</a:t>
            </a:r>
          </a:p>
          <a:p>
            <a:endParaRPr lang="en-US" sz="2800" dirty="0">
              <a:latin typeface="Papyrus" pitchFamily="66" charset="0"/>
            </a:endParaRPr>
          </a:p>
          <a:p>
            <a:r>
              <a:rPr lang="en-US" sz="2800" dirty="0">
                <a:latin typeface="Papyrus" pitchFamily="66" charset="0"/>
              </a:rPr>
              <a:t>U.S. Forest Service</a:t>
            </a:r>
          </a:p>
        </p:txBody>
      </p:sp>
      <p:sp>
        <p:nvSpPr>
          <p:cNvPr id="5" name="TextBox 4"/>
          <p:cNvSpPr txBox="1"/>
          <p:nvPr/>
        </p:nvSpPr>
        <p:spPr>
          <a:xfrm>
            <a:off x="270912" y="3733800"/>
            <a:ext cx="3259549" cy="2862322"/>
          </a:xfrm>
          <a:prstGeom prst="rect">
            <a:avLst/>
          </a:prstGeom>
          <a:noFill/>
        </p:spPr>
        <p:txBody>
          <a:bodyPr wrap="square" rtlCol="0">
            <a:spAutoFit/>
          </a:bodyPr>
          <a:lstStyle/>
          <a:p>
            <a:r>
              <a:rPr lang="en-US" b="1" dirty="0"/>
              <a:t>Educators and students</a:t>
            </a:r>
            <a:r>
              <a:rPr lang="en-US" dirty="0"/>
              <a:t>: you are welcome to freely use </a:t>
            </a:r>
            <a:r>
              <a:rPr lang="en-US" dirty="0" smtClean="0"/>
              <a:t>the images </a:t>
            </a:r>
            <a:r>
              <a:rPr lang="en-US" dirty="0"/>
              <a:t>from </a:t>
            </a:r>
            <a:r>
              <a:rPr lang="en-US" dirty="0" smtClean="0"/>
              <a:t>this presentation in </a:t>
            </a:r>
            <a:r>
              <a:rPr lang="en-US" dirty="0"/>
              <a:t>school projects or presentations, whether printed or projected, without requesting permission, so long as they are not used in any media being sold or made for profit. For such use, contact me at </a:t>
            </a:r>
            <a:r>
              <a:rPr lang="en-US" dirty="0" smtClean="0"/>
              <a:t>cmsandeno@fs.fed.us.</a:t>
            </a:r>
            <a:endParaRPr lang="en-US" dirty="0"/>
          </a:p>
        </p:txBody>
      </p:sp>
    </p:spTree>
    <p:extLst>
      <p:ext uri="{BB962C8B-B14F-4D97-AF65-F5344CB8AC3E}">
        <p14:creationId xmlns:p14="http://schemas.microsoft.com/office/powerpoint/2010/main" val="1380376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066800" y="30112"/>
            <a:ext cx="80772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3. Sea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914400"/>
            <a:ext cx="3810000" cy="5943600"/>
          </a:xfrm>
          <a:prstGeom prst="rect">
            <a:avLst/>
          </a:prstGeom>
          <a:gradFill flip="none" rotWithShape="1">
            <a:gsLst>
              <a:gs pos="0">
                <a:srgbClr val="00B0F0">
                  <a:lumMod val="92000"/>
                  <a:lumOff val="8000"/>
                </a:srgb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066800"/>
            <a:ext cx="2535936" cy="5682272"/>
          </a:xfrm>
          <a:prstGeom prst="rect">
            <a:avLst/>
          </a:prstGeom>
        </p:spPr>
      </p:pic>
      <p:sp>
        <p:nvSpPr>
          <p:cNvPr id="5" name="TextBox 4"/>
          <p:cNvSpPr txBox="1"/>
          <p:nvPr/>
        </p:nvSpPr>
        <p:spPr>
          <a:xfrm>
            <a:off x="215660" y="1138687"/>
            <a:ext cx="3429000" cy="2585323"/>
          </a:xfrm>
          <a:prstGeom prst="rect">
            <a:avLst/>
          </a:prstGeom>
          <a:noFill/>
        </p:spPr>
        <p:txBody>
          <a:bodyPr wrap="square" rtlCol="0">
            <a:spAutoFit/>
          </a:bodyPr>
          <a:lstStyle/>
          <a:p>
            <a:pPr marL="285750" indent="-285750">
              <a:buFont typeface="Arial" pitchFamily="34" charset="0"/>
              <a:buChar char="•"/>
            </a:pPr>
            <a:r>
              <a:rPr lang="en-US" dirty="0"/>
              <a:t>Carved by the power of oceans</a:t>
            </a:r>
            <a:r>
              <a:rPr lang="en-US" dirty="0" smtClean="0"/>
              <a:t>.</a:t>
            </a:r>
          </a:p>
          <a:p>
            <a:endParaRPr lang="en-US" dirty="0"/>
          </a:p>
          <a:p>
            <a:pPr marL="285750" indent="-285750">
              <a:buFont typeface="Arial" pitchFamily="34" charset="0"/>
              <a:buChar char="•"/>
            </a:pPr>
            <a:r>
              <a:rPr lang="en-US" dirty="0"/>
              <a:t>Found all over the world and may be one of the most numerous types of caves</a:t>
            </a:r>
            <a:r>
              <a:rPr lang="en-US" dirty="0" smtClean="0"/>
              <a:t>.</a:t>
            </a:r>
          </a:p>
          <a:p>
            <a:endParaRPr lang="en-US" dirty="0"/>
          </a:p>
          <a:p>
            <a:pPr marL="285750" indent="-285750">
              <a:buFont typeface="Arial" pitchFamily="34" charset="0"/>
              <a:buChar char="•"/>
            </a:pPr>
            <a:r>
              <a:rPr lang="en-US" dirty="0"/>
              <a:t>Sea caves rarely have formations like solution caves or lava </a:t>
            </a:r>
            <a:r>
              <a:rPr lang="en-US" dirty="0" smtClean="0"/>
              <a:t>tubes.</a:t>
            </a:r>
            <a:endParaRPr lang="en-US" dirty="0"/>
          </a:p>
        </p:txBody>
      </p:sp>
      <p:sp>
        <p:nvSpPr>
          <p:cNvPr id="8" name="TextBox 7"/>
          <p:cNvSpPr txBox="1"/>
          <p:nvPr/>
        </p:nvSpPr>
        <p:spPr>
          <a:xfrm>
            <a:off x="3810000" y="6520131"/>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380063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914401" y="30112"/>
            <a:ext cx="82296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3. Sea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845437"/>
            <a:ext cx="9164746" cy="6093125"/>
          </a:xfrm>
          <a:prstGeom prst="rect">
            <a:avLst/>
          </a:prstGeom>
        </p:spPr>
      </p:pic>
      <p:sp>
        <p:nvSpPr>
          <p:cNvPr id="6" name="TextBox 5"/>
          <p:cNvSpPr txBox="1"/>
          <p:nvPr/>
        </p:nvSpPr>
        <p:spPr>
          <a:xfrm>
            <a:off x="7086600" y="6528756"/>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45062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ea caves miners 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9813"/>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964801" y="30112"/>
            <a:ext cx="8179199"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3. Sea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05600" y="6528757"/>
            <a:ext cx="2590800" cy="307777"/>
          </a:xfrm>
          <a:prstGeom prst="rect">
            <a:avLst/>
          </a:prstGeom>
          <a:noFill/>
        </p:spPr>
        <p:txBody>
          <a:bodyPr wrap="square" rtlCol="0">
            <a:spAutoFit/>
          </a:bodyPr>
          <a:lstStyle/>
          <a:p>
            <a:r>
              <a:rPr lang="en-US" sz="1400" dirty="0" smtClean="0">
                <a:solidFill>
                  <a:schemeClr val="bg1"/>
                </a:solidFill>
              </a:rPr>
              <a:t>Photo by National Park Service</a:t>
            </a:r>
            <a:endParaRPr lang="en-US" sz="1400" dirty="0">
              <a:solidFill>
                <a:schemeClr val="bg1"/>
              </a:solidFill>
            </a:endParaRPr>
          </a:p>
        </p:txBody>
      </p:sp>
    </p:spTree>
    <p:extLst>
      <p:ext uri="{BB962C8B-B14F-4D97-AF65-F5344CB8AC3E}">
        <p14:creationId xmlns:p14="http://schemas.microsoft.com/office/powerpoint/2010/main" val="45062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143000" y="30112"/>
            <a:ext cx="80010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4. Glacier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764285"/>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914400"/>
            <a:ext cx="3810000" cy="5943600"/>
          </a:xfrm>
          <a:prstGeom prst="rect">
            <a:avLst/>
          </a:prstGeom>
          <a:gradFill flip="none" rotWithShape="1">
            <a:gsLst>
              <a:gs pos="0">
                <a:srgbClr val="00B0F0">
                  <a:lumMod val="92000"/>
                  <a:lumOff val="8000"/>
                </a:srgb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45437"/>
            <a:ext cx="9202316" cy="6118103"/>
          </a:xfrm>
          <a:prstGeom prst="rect">
            <a:avLst/>
          </a:prstGeom>
        </p:spPr>
      </p:pic>
      <p:sp>
        <p:nvSpPr>
          <p:cNvPr id="7" name="TextBox 6"/>
          <p:cNvSpPr txBox="1"/>
          <p:nvPr/>
        </p:nvSpPr>
        <p:spPr>
          <a:xfrm>
            <a:off x="7315200" y="6539388"/>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3026895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143000" y="43818"/>
            <a:ext cx="7999562"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4. Glacier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914400"/>
            <a:ext cx="3810000" cy="5943600"/>
          </a:xfrm>
          <a:prstGeom prst="rect">
            <a:avLst/>
          </a:prstGeom>
          <a:gradFill flip="none" rotWithShape="1">
            <a:gsLst>
              <a:gs pos="0">
                <a:srgbClr val="00B0F0">
                  <a:lumMod val="92000"/>
                  <a:lumOff val="8000"/>
                </a:srgb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3425" y="914401"/>
            <a:ext cx="3946936" cy="5934892"/>
          </a:xfrm>
          <a:prstGeom prst="rect">
            <a:avLst/>
          </a:prstGeom>
        </p:spPr>
      </p:pic>
      <p:sp>
        <p:nvSpPr>
          <p:cNvPr id="3" name="TextBox 2"/>
          <p:cNvSpPr txBox="1"/>
          <p:nvPr/>
        </p:nvSpPr>
        <p:spPr>
          <a:xfrm>
            <a:off x="76200" y="990600"/>
            <a:ext cx="3657600" cy="4154984"/>
          </a:xfrm>
          <a:prstGeom prst="rect">
            <a:avLst/>
          </a:prstGeom>
          <a:noFill/>
        </p:spPr>
        <p:txBody>
          <a:bodyPr wrap="square" rtlCol="0">
            <a:spAutoFit/>
          </a:bodyPr>
          <a:lstStyle/>
          <a:p>
            <a:pPr marL="285750" indent="-285750">
              <a:buFont typeface="Arial" pitchFamily="34" charset="0"/>
              <a:buChar char="•"/>
            </a:pPr>
            <a:r>
              <a:rPr lang="en-US" sz="2400" dirty="0" smtClean="0"/>
              <a:t>Glacier caves are formed completely in ice.</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Glacier Caves are dynamic.</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Large glacier caves have disappeared as glaciers around the world melt and retreat due to global warming.</a:t>
            </a:r>
            <a:endParaRPr lang="en-US" sz="2400" dirty="0"/>
          </a:p>
        </p:txBody>
      </p:sp>
      <p:sp>
        <p:nvSpPr>
          <p:cNvPr id="10" name="TextBox 9"/>
          <p:cNvSpPr txBox="1"/>
          <p:nvPr/>
        </p:nvSpPr>
        <p:spPr>
          <a:xfrm>
            <a:off x="6705600" y="6528757"/>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9915"/>
            <a:ext cx="10960622"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58000" y="6554133"/>
            <a:ext cx="2590800" cy="307777"/>
          </a:xfrm>
          <a:prstGeom prst="rect">
            <a:avLst/>
          </a:prstGeom>
          <a:noFill/>
        </p:spPr>
        <p:txBody>
          <a:bodyPr wrap="square" rtlCol="0">
            <a:spAutoFit/>
          </a:bodyPr>
          <a:lstStyle/>
          <a:p>
            <a:r>
              <a:rPr lang="en-US" sz="1400" dirty="0" smtClean="0">
                <a:solidFill>
                  <a:schemeClr val="bg1"/>
                </a:solidFill>
              </a:rPr>
              <a:t>Photo by Brent </a:t>
            </a:r>
            <a:r>
              <a:rPr lang="en-US" sz="1400" dirty="0">
                <a:solidFill>
                  <a:schemeClr val="bg1"/>
                </a:solidFill>
              </a:rPr>
              <a:t>McGregor </a:t>
            </a:r>
          </a:p>
        </p:txBody>
      </p:sp>
    </p:spTree>
    <p:extLst>
      <p:ext uri="{BB962C8B-B14F-4D97-AF65-F5344CB8AC3E}">
        <p14:creationId xmlns:p14="http://schemas.microsoft.com/office/powerpoint/2010/main" val="9890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066800" y="30112"/>
            <a:ext cx="8077200" cy="707886"/>
          </a:xfrm>
          <a:prstGeom prst="rect">
            <a:avLst/>
          </a:prstGeom>
          <a:noFill/>
          <a:ln w="9525">
            <a:noFill/>
            <a:miter lim="800000"/>
            <a:headEnd/>
            <a:tailEnd/>
          </a:ln>
        </p:spPr>
        <p:txBody>
          <a:bodyPr wrap="square">
            <a:spAutoFit/>
          </a:bodyPr>
          <a:lstStyle/>
          <a:p>
            <a:pPr>
              <a:defRPr/>
            </a:pPr>
            <a:r>
              <a:rPr lang="en-US" sz="4000" dirty="0">
                <a:solidFill>
                  <a:schemeClr val="bg1"/>
                </a:solidFill>
                <a:effectLst>
                  <a:outerShdw blurRad="38100" dist="38100" dir="2700000" algn="tl">
                    <a:srgbClr val="000000">
                      <a:alpha val="43137"/>
                    </a:srgbClr>
                  </a:outerShdw>
                </a:effectLst>
                <a:latin typeface="Papyrus" pitchFamily="66" charset="0"/>
              </a:rPr>
              <a:t>5</a:t>
            </a:r>
            <a:r>
              <a:rPr lang="en-US" sz="4000" dirty="0" smtClean="0">
                <a:solidFill>
                  <a:schemeClr val="bg1"/>
                </a:solidFill>
                <a:effectLst>
                  <a:outerShdw blurRad="38100" dist="38100" dir="2700000" algn="tl">
                    <a:srgbClr val="000000">
                      <a:alpha val="43137"/>
                    </a:srgbClr>
                  </a:outerShdw>
                </a:effectLst>
                <a:latin typeface="Papyrus" pitchFamily="66" charset="0"/>
              </a:rPr>
              <a:t>. Solution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18" y="862690"/>
            <a:ext cx="8179199" cy="6172739"/>
          </a:xfrm>
          <a:prstGeom prst="rect">
            <a:avLst/>
          </a:prstGeom>
        </p:spPr>
      </p:pic>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9000" y="6528755"/>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3079468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05"/>
          <p:cNvPicPr>
            <a:picLocks noChangeAspect="1" noChangeArrowheads="1"/>
          </p:cNvPicPr>
          <p:nvPr/>
        </p:nvPicPr>
        <p:blipFill>
          <a:blip r:embed="rId3">
            <a:extLst>
              <a:ext uri="{28A0092B-C50C-407E-A947-70E740481C1C}">
                <a14:useLocalDpi xmlns:a14="http://schemas.microsoft.com/office/drawing/2010/main" val="0"/>
              </a:ext>
            </a:extLst>
          </a:blip>
          <a:srcRect b="3333"/>
          <a:stretch>
            <a:fillRect/>
          </a:stretch>
        </p:blipFill>
        <p:spPr bwMode="auto">
          <a:xfrm>
            <a:off x="0" y="0"/>
            <a:ext cx="10310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143000" y="30112"/>
            <a:ext cx="80010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5. Solution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pic>
        <p:nvPicPr>
          <p:cNvPr id="8" name="Picture 6" descr="All Night P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5943"/>
            <a:ext cx="6021957" cy="700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943600" y="6550223"/>
            <a:ext cx="2590800" cy="307777"/>
          </a:xfrm>
          <a:prstGeom prst="rect">
            <a:avLst/>
          </a:prstGeom>
          <a:noFill/>
        </p:spPr>
        <p:txBody>
          <a:bodyPr wrap="square" rtlCol="0">
            <a:spAutoFit/>
          </a:bodyPr>
          <a:lstStyle/>
          <a:p>
            <a:r>
              <a:rPr lang="en-US" sz="1400" dirty="0" smtClean="0">
                <a:solidFill>
                  <a:schemeClr val="bg1"/>
                </a:solidFill>
              </a:rPr>
              <a:t>Photo by Jerry Lewis</a:t>
            </a:r>
            <a:endParaRPr lang="en-US" sz="1400" dirty="0">
              <a:solidFill>
                <a:schemeClr val="bg1"/>
              </a:solidFill>
            </a:endParaRPr>
          </a:p>
        </p:txBody>
      </p:sp>
    </p:spTree>
    <p:extLst>
      <p:ext uri="{BB962C8B-B14F-4D97-AF65-F5344CB8AC3E}">
        <p14:creationId xmlns:p14="http://schemas.microsoft.com/office/powerpoint/2010/main" val="4063026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1" y="914399"/>
            <a:ext cx="9174480" cy="6100053"/>
          </a:xfrm>
          <a:prstGeom prst="rect">
            <a:avLst/>
          </a:prstGeom>
        </p:spPr>
      </p:pic>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066800" y="30112"/>
            <a:ext cx="8077200" cy="707886"/>
          </a:xfrm>
          <a:prstGeom prst="rect">
            <a:avLst/>
          </a:prstGeom>
          <a:noFill/>
          <a:ln w="9525">
            <a:noFill/>
            <a:miter lim="800000"/>
            <a:headEnd/>
            <a:tailEnd/>
          </a:ln>
        </p:spPr>
        <p:txBody>
          <a:bodyPr wrap="square">
            <a:spAutoFit/>
          </a:bodyPr>
          <a:lstStyle/>
          <a:p>
            <a:pPr>
              <a:defRPr/>
            </a:pPr>
            <a:r>
              <a:rPr lang="en-US" sz="4000" dirty="0">
                <a:solidFill>
                  <a:schemeClr val="bg1"/>
                </a:solidFill>
                <a:effectLst>
                  <a:outerShdw blurRad="38100" dist="38100" dir="2700000" algn="tl">
                    <a:srgbClr val="000000">
                      <a:alpha val="43137"/>
                    </a:srgbClr>
                  </a:outerShdw>
                </a:effectLst>
                <a:latin typeface="Papyrus" pitchFamily="66" charset="0"/>
              </a:rPr>
              <a:t>5</a:t>
            </a:r>
            <a:r>
              <a:rPr lang="en-US" sz="4000" dirty="0" smtClean="0">
                <a:solidFill>
                  <a:schemeClr val="bg1"/>
                </a:solidFill>
                <a:effectLst>
                  <a:outerShdw blurRad="38100" dist="38100" dir="2700000" algn="tl">
                    <a:srgbClr val="000000">
                      <a:alpha val="43137"/>
                    </a:srgbClr>
                  </a:outerShdw>
                </a:effectLst>
                <a:latin typeface="Papyrus" pitchFamily="66" charset="0"/>
              </a:rPr>
              <a:t>. Solution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76" y="914399"/>
            <a:ext cx="9213931" cy="6169015"/>
          </a:xfrm>
          <a:prstGeom prst="rect">
            <a:avLst/>
          </a:prstGeom>
        </p:spPr>
      </p:pic>
      <p:sp>
        <p:nvSpPr>
          <p:cNvPr id="7" name="TextBox 6"/>
          <p:cNvSpPr txBox="1"/>
          <p:nvPr/>
        </p:nvSpPr>
        <p:spPr>
          <a:xfrm>
            <a:off x="6705600" y="6528757"/>
            <a:ext cx="2590800" cy="307777"/>
          </a:xfrm>
          <a:prstGeom prst="rect">
            <a:avLst/>
          </a:prstGeom>
          <a:noFill/>
        </p:spPr>
        <p:txBody>
          <a:bodyPr wrap="square" rtlCol="0">
            <a:spAutoFit/>
          </a:bodyPr>
          <a:lstStyle/>
          <a:p>
            <a:r>
              <a:rPr lang="en-US" sz="1400" dirty="0" smtClean="0">
                <a:solidFill>
                  <a:schemeClr val="bg1"/>
                </a:solidFill>
              </a:rPr>
              <a:t>Photo by J.D. </a:t>
            </a:r>
            <a:r>
              <a:rPr lang="en-US" sz="1400" dirty="0" err="1" smtClean="0">
                <a:solidFill>
                  <a:schemeClr val="bg1"/>
                </a:solidFill>
              </a:rPr>
              <a:t>Mizer</a:t>
            </a:r>
            <a:endParaRPr lang="en-US" sz="1400" dirty="0">
              <a:solidFill>
                <a:schemeClr val="bg1"/>
              </a:solidFill>
            </a:endParaRPr>
          </a:p>
        </p:txBody>
      </p:sp>
      <p:sp>
        <p:nvSpPr>
          <p:cNvPr id="8" name="TextBox 7"/>
          <p:cNvSpPr txBox="1"/>
          <p:nvPr/>
        </p:nvSpPr>
        <p:spPr>
          <a:xfrm>
            <a:off x="6694967" y="6522602"/>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769271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981200" y="30112"/>
            <a:ext cx="71628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Distribution of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878982386"/>
              </p:ext>
            </p:extLst>
          </p:nvPr>
        </p:nvGraphicFramePr>
        <p:xfrm>
          <a:off x="152400" y="1066800"/>
          <a:ext cx="8839200" cy="5666956"/>
        </p:xfrm>
        <a:graphic>
          <a:graphicData uri="http://schemas.openxmlformats.org/presentationml/2006/ole">
            <mc:AlternateContent xmlns:mc="http://schemas.openxmlformats.org/markup-compatibility/2006">
              <mc:Choice xmlns:v="urn:schemas-microsoft-com:vml" Requires="v">
                <p:oleObj spid="_x0000_s2115" name="Image" r:id="rId6" imgW="8942857" imgH="5733333" progId="PhotoDeluxeBusiness.Image.1">
                  <p:embed/>
                </p:oleObj>
              </mc:Choice>
              <mc:Fallback>
                <p:oleObj name="Image" r:id="rId6" imgW="8942857" imgH="5733333" progId="PhotoDeluxeBusiness.Image.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66800"/>
                        <a:ext cx="8839200" cy="5666956"/>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2057400" y="30112"/>
            <a:ext cx="70866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Distribution of People</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pic>
        <p:nvPicPr>
          <p:cNvPr id="6" name="Picture 2" descr="http://www.princeton.edu/~rvdb/JAVA/election2004/popdensity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84" y="1219200"/>
            <a:ext cx="832883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76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3038" y="0"/>
            <a:ext cx="9103851" cy="6827888"/>
          </a:xfrm>
          <a:prstGeom prst="rect">
            <a:avLst/>
          </a:prstGeom>
        </p:spPr>
      </p:pic>
      <p:pic>
        <p:nvPicPr>
          <p:cNvPr id="18" name="Picture 1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828800" y="30112"/>
            <a:ext cx="73152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Cave Types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400" y="1295400"/>
            <a:ext cx="4419600" cy="4570482"/>
          </a:xfrm>
          <a:prstGeom prst="rect">
            <a:avLst/>
          </a:prstGeom>
          <a:noFill/>
        </p:spPr>
        <p:txBody>
          <a:bodyPr wrap="square" rtlCol="0">
            <a:spAutoFit/>
          </a:bodyPr>
          <a:lstStyle/>
          <a:p>
            <a:pPr marL="571500" indent="-571500">
              <a:buFont typeface="Arial" pitchFamily="34" charset="0"/>
              <a:buChar char="•"/>
            </a:pPr>
            <a:r>
              <a:rPr lang="en-US" sz="3600" dirty="0" smtClean="0">
                <a:solidFill>
                  <a:schemeClr val="bg1"/>
                </a:solidFill>
                <a:latin typeface="Papyrus" pitchFamily="66" charset="0"/>
              </a:rPr>
              <a:t>Lava Tubes</a:t>
            </a:r>
          </a:p>
          <a:p>
            <a:endParaRPr lang="en-US" sz="1500" dirty="0" smtClean="0">
              <a:solidFill>
                <a:schemeClr val="bg1"/>
              </a:solidFill>
              <a:latin typeface="Papyrus" pitchFamily="66" charset="0"/>
            </a:endParaRPr>
          </a:p>
          <a:p>
            <a:pPr marL="571500" indent="-571500">
              <a:buFont typeface="Arial" pitchFamily="34" charset="0"/>
              <a:buChar char="•"/>
            </a:pPr>
            <a:r>
              <a:rPr lang="en-US" sz="3600" dirty="0" smtClean="0">
                <a:solidFill>
                  <a:schemeClr val="bg1"/>
                </a:solidFill>
                <a:latin typeface="Papyrus" pitchFamily="66" charset="0"/>
              </a:rPr>
              <a:t>Erosional Caves</a:t>
            </a:r>
          </a:p>
          <a:p>
            <a:endParaRPr lang="en-US" sz="1500" dirty="0" smtClean="0">
              <a:solidFill>
                <a:schemeClr val="bg1"/>
              </a:solidFill>
              <a:latin typeface="Papyrus" pitchFamily="66" charset="0"/>
            </a:endParaRPr>
          </a:p>
          <a:p>
            <a:pPr marL="571500" indent="-571500">
              <a:buFont typeface="Arial" pitchFamily="34" charset="0"/>
              <a:buChar char="•"/>
            </a:pPr>
            <a:r>
              <a:rPr lang="en-US" sz="3600" dirty="0" smtClean="0">
                <a:solidFill>
                  <a:schemeClr val="bg1"/>
                </a:solidFill>
                <a:latin typeface="Papyrus" pitchFamily="66" charset="0"/>
              </a:rPr>
              <a:t>Sea Caves</a:t>
            </a:r>
          </a:p>
          <a:p>
            <a:endParaRPr lang="en-US" sz="1500" dirty="0" smtClean="0">
              <a:solidFill>
                <a:schemeClr val="bg1"/>
              </a:solidFill>
              <a:latin typeface="Papyrus" pitchFamily="66" charset="0"/>
            </a:endParaRPr>
          </a:p>
          <a:p>
            <a:pPr marL="571500" indent="-571500">
              <a:buFont typeface="Arial" pitchFamily="34" charset="0"/>
              <a:buChar char="•"/>
            </a:pPr>
            <a:r>
              <a:rPr lang="en-US" sz="3600" dirty="0" smtClean="0">
                <a:solidFill>
                  <a:schemeClr val="bg1"/>
                </a:solidFill>
                <a:latin typeface="Papyrus" pitchFamily="66" charset="0"/>
              </a:rPr>
              <a:t>Glacier Caves</a:t>
            </a:r>
          </a:p>
          <a:p>
            <a:endParaRPr lang="en-US" sz="1500" dirty="0" smtClean="0">
              <a:solidFill>
                <a:schemeClr val="bg1"/>
              </a:solidFill>
              <a:latin typeface="Papyrus" pitchFamily="66" charset="0"/>
            </a:endParaRPr>
          </a:p>
          <a:p>
            <a:endParaRPr lang="en-US" sz="1500" dirty="0" smtClean="0">
              <a:solidFill>
                <a:schemeClr val="bg1"/>
              </a:solidFill>
              <a:latin typeface="Papyrus" pitchFamily="66" charset="0"/>
            </a:endParaRPr>
          </a:p>
          <a:p>
            <a:pPr marL="571500" indent="-571500">
              <a:buFont typeface="Arial" pitchFamily="34" charset="0"/>
              <a:buChar char="•"/>
            </a:pPr>
            <a:r>
              <a:rPr lang="en-US" sz="3600" dirty="0" smtClean="0">
                <a:solidFill>
                  <a:schemeClr val="bg1"/>
                </a:solidFill>
                <a:latin typeface="Papyrus" pitchFamily="66" charset="0"/>
              </a:rPr>
              <a:t>Solution Caves</a:t>
            </a:r>
          </a:p>
          <a:p>
            <a:endParaRPr lang="en-US" sz="3600" dirty="0">
              <a:solidFill>
                <a:schemeClr val="bg1"/>
              </a:solidFill>
              <a:latin typeface="Papyrus" pitchFamily="66" charset="0"/>
            </a:endParaRPr>
          </a:p>
        </p:txBody>
      </p:sp>
      <p:sp>
        <p:nvSpPr>
          <p:cNvPr id="4" name="TextBox 3"/>
          <p:cNvSpPr txBox="1"/>
          <p:nvPr/>
        </p:nvSpPr>
        <p:spPr>
          <a:xfrm>
            <a:off x="6858000" y="6476716"/>
            <a:ext cx="2209800" cy="307777"/>
          </a:xfrm>
          <a:prstGeom prst="rect">
            <a:avLst/>
          </a:prstGeom>
          <a:noFill/>
        </p:spPr>
        <p:txBody>
          <a:bodyPr wrap="square" rtlCol="0">
            <a:spAutoFit/>
          </a:bodyPr>
          <a:lstStyle/>
          <a:p>
            <a:pPr algn="r"/>
            <a:r>
              <a:rPr lang="en-US" sz="1400" dirty="0" smtClean="0">
                <a:solidFill>
                  <a:schemeClr val="bg1"/>
                </a:solidFill>
              </a:rPr>
              <a:t>Photo by Carlin </a:t>
            </a:r>
            <a:r>
              <a:rPr lang="en-US" sz="1400" dirty="0" err="1">
                <a:solidFill>
                  <a:schemeClr val="bg1"/>
                </a:solidFill>
              </a:rPr>
              <a:t>Kartchner</a:t>
            </a:r>
            <a:endParaRPr lang="en-US" sz="1400" dirty="0">
              <a:solidFill>
                <a:schemeClr val="bg1"/>
              </a:solidFill>
            </a:endParaRPr>
          </a:p>
        </p:txBody>
      </p:sp>
    </p:spTree>
    <p:extLst>
      <p:ext uri="{BB962C8B-B14F-4D97-AF65-F5344CB8AC3E}">
        <p14:creationId xmlns:p14="http://schemas.microsoft.com/office/powerpoint/2010/main" val="4014762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_of_a_skylight_on_coastal_plain%2C_with_lava_stalactites_forming_on_the_roof_of_the_tube.jpg"/>
          <p:cNvPicPr>
            <a:picLocks noChangeAspect="1"/>
          </p:cNvPicPr>
          <p:nvPr/>
        </p:nvPicPr>
        <p:blipFill>
          <a:blip r:embed="rId3" cstate="print"/>
          <a:srcRect/>
          <a:stretch>
            <a:fillRect/>
          </a:stretch>
        </p:blipFill>
        <p:spPr>
          <a:xfrm>
            <a:off x="57150" y="914400"/>
            <a:ext cx="9029700" cy="6019800"/>
          </a:xfrm>
          <a:prstGeom prst="rect">
            <a:avLst/>
          </a:prstGeom>
          <a:ln>
            <a:noFill/>
          </a:ln>
          <a:effectLst>
            <a:softEdge rad="112500"/>
          </a:effectLst>
        </p:spPr>
      </p:pic>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066800" y="30112"/>
            <a:ext cx="80772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1. Lava Tubes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53200" y="990600"/>
            <a:ext cx="2590800" cy="307777"/>
          </a:xfrm>
          <a:prstGeom prst="rect">
            <a:avLst/>
          </a:prstGeom>
          <a:noFill/>
        </p:spPr>
        <p:txBody>
          <a:bodyPr wrap="square" rtlCol="0">
            <a:spAutoFit/>
          </a:bodyPr>
          <a:lstStyle/>
          <a:p>
            <a:r>
              <a:rPr lang="en-US" sz="1400" dirty="0" smtClean="0">
                <a:solidFill>
                  <a:schemeClr val="bg1"/>
                </a:solidFill>
              </a:rPr>
              <a:t>Photo by U.S</a:t>
            </a:r>
            <a:r>
              <a:rPr lang="en-US" sz="1400" dirty="0">
                <a:solidFill>
                  <a:schemeClr val="bg1"/>
                </a:solidFill>
              </a:rPr>
              <a:t>. Geological Survey</a:t>
            </a:r>
          </a:p>
        </p:txBody>
      </p:sp>
    </p:spTree>
    <p:extLst>
      <p:ext uri="{BB962C8B-B14F-4D97-AF65-F5344CB8AC3E}">
        <p14:creationId xmlns:p14="http://schemas.microsoft.com/office/powerpoint/2010/main" val="450627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1" name="Rectangle 10"/>
          <p:cNvSpPr/>
          <p:nvPr/>
        </p:nvSpPr>
        <p:spPr>
          <a:xfrm>
            <a:off x="0" y="737998"/>
            <a:ext cx="9144000" cy="6120002"/>
          </a:xfrm>
          <a:prstGeom prst="rect">
            <a:avLst/>
          </a:prstGeom>
          <a:gradFill flip="none" rotWithShape="1">
            <a:gsLst>
              <a:gs pos="0">
                <a:srgbClr val="00B0F0">
                  <a:lumMod val="92000"/>
                  <a:lumOff val="8000"/>
                </a:srgb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6E01"/>
              </a:solidFill>
              <a:latin typeface="Century Gothic"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133" b="1"/>
          <a:stretch/>
        </p:blipFill>
        <p:spPr>
          <a:xfrm>
            <a:off x="685798" y="737998"/>
            <a:ext cx="8001000" cy="6188030"/>
          </a:xfrm>
          <a:prstGeom prst="rect">
            <a:avLst/>
          </a:prstGeom>
        </p:spPr>
      </p:pic>
      <p:sp>
        <p:nvSpPr>
          <p:cNvPr id="15" name="Text Box 26"/>
          <p:cNvSpPr txBox="1">
            <a:spLocks noChangeArrowheads="1"/>
          </p:cNvSpPr>
          <p:nvPr/>
        </p:nvSpPr>
        <p:spPr bwMode="auto">
          <a:xfrm>
            <a:off x="1219200" y="30112"/>
            <a:ext cx="79248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1. Lava Tubes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sp>
        <p:nvSpPr>
          <p:cNvPr id="2" name="TextBox 1"/>
          <p:cNvSpPr txBox="1"/>
          <p:nvPr/>
        </p:nvSpPr>
        <p:spPr>
          <a:xfrm>
            <a:off x="723898" y="6108703"/>
            <a:ext cx="7924799" cy="738664"/>
          </a:xfrm>
          <a:prstGeom prst="rect">
            <a:avLst/>
          </a:prstGeom>
          <a:noFill/>
        </p:spPr>
        <p:txBody>
          <a:bodyPr wrap="square" rtlCol="0">
            <a:spAutoFit/>
          </a:bodyPr>
          <a:lstStyle/>
          <a:p>
            <a:pPr algn="ctr" defTabSz="924458"/>
            <a:r>
              <a:rPr lang="en-US" sz="21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Kazumura</a:t>
            </a:r>
            <a:r>
              <a:rPr lang="en-US" sz="2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Cave is </a:t>
            </a:r>
            <a:r>
              <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has </a:t>
            </a:r>
            <a:r>
              <a:rPr lang="en-US" sz="2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been surveyed at 40.7 miles long and 3,614 feet deep making it the longest and deepest lava tube in the </a:t>
            </a:r>
            <a:r>
              <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world</a:t>
            </a:r>
            <a:r>
              <a:rPr lang="en-US" sz="2100" dirty="0" smtClean="0">
                <a:solidFill>
                  <a:schemeClr val="bg1"/>
                </a:solidFill>
              </a:rPr>
              <a:t>.</a:t>
            </a:r>
            <a:r>
              <a:rPr lang="en-US" sz="2100" dirty="0" smtClean="0"/>
              <a:t>.</a:t>
            </a:r>
            <a:endParaRPr lang="en-US" sz="2100" dirty="0"/>
          </a:p>
        </p:txBody>
      </p:sp>
      <p:sp>
        <p:nvSpPr>
          <p:cNvPr id="8" name="TextBox 7"/>
          <p:cNvSpPr txBox="1"/>
          <p:nvPr/>
        </p:nvSpPr>
        <p:spPr>
          <a:xfrm>
            <a:off x="6127896" y="691548"/>
            <a:ext cx="2590800" cy="307777"/>
          </a:xfrm>
          <a:prstGeom prst="rect">
            <a:avLst/>
          </a:prstGeom>
          <a:noFill/>
        </p:spPr>
        <p:txBody>
          <a:bodyPr wrap="square" rtlCol="0">
            <a:spAutoFit/>
          </a:bodyPr>
          <a:lstStyle/>
          <a:p>
            <a:pPr algn="r"/>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333485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828800" y="30112"/>
            <a:ext cx="73152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Lava Tubes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0"/>
            <a:ext cx="10292168" cy="6874847"/>
          </a:xfrm>
          <a:prstGeom prst="rect">
            <a:avLst/>
          </a:prstGeom>
        </p:spPr>
      </p:pic>
      <p:sp>
        <p:nvSpPr>
          <p:cNvPr id="8" name="TextBox 7"/>
          <p:cNvSpPr txBox="1"/>
          <p:nvPr/>
        </p:nvSpPr>
        <p:spPr>
          <a:xfrm>
            <a:off x="6400800" y="76277"/>
            <a:ext cx="2590800" cy="307777"/>
          </a:xfrm>
          <a:prstGeom prst="rect">
            <a:avLst/>
          </a:prstGeom>
          <a:noFill/>
        </p:spPr>
        <p:txBody>
          <a:bodyPr wrap="square" rtlCol="0">
            <a:spAutoFit/>
          </a:bodyPr>
          <a:lstStyle/>
          <a:p>
            <a:pPr algn="r"/>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
        <p:nvSpPr>
          <p:cNvPr id="11" name="TextBox 10"/>
          <p:cNvSpPr txBox="1"/>
          <p:nvPr/>
        </p:nvSpPr>
        <p:spPr>
          <a:xfrm>
            <a:off x="0" y="5659130"/>
            <a:ext cx="9601200" cy="1215717"/>
          </a:xfrm>
          <a:prstGeom prst="rect">
            <a:avLst/>
          </a:prstGeom>
          <a:solidFill>
            <a:schemeClr val="bg1">
              <a:alpha val="67000"/>
            </a:schemeClr>
          </a:solidFill>
          <a:ln>
            <a:noFill/>
          </a:ln>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pPr marL="285750" indent="-285750">
              <a:buFont typeface="Arial" pitchFamily="34" charset="0"/>
              <a:buChar char="•"/>
            </a:pPr>
            <a:r>
              <a:rPr lang="en-US" sz="2100" b="1" dirty="0" smtClean="0">
                <a:ln w="11430">
                  <a:solidFill>
                    <a:schemeClr val="tx1"/>
                  </a:solidFill>
                </a:ln>
                <a:solidFill>
                  <a:srgbClr val="FF6E01"/>
                </a:solidFill>
              </a:rPr>
              <a:t>A variety of </a:t>
            </a:r>
            <a:r>
              <a:rPr lang="en-US" sz="2100" b="1" dirty="0" err="1" smtClean="0">
                <a:ln w="11430">
                  <a:solidFill>
                    <a:schemeClr val="tx1"/>
                  </a:solidFill>
                </a:ln>
                <a:solidFill>
                  <a:srgbClr val="FF6E01"/>
                </a:solidFill>
              </a:rPr>
              <a:t>speleothems</a:t>
            </a:r>
            <a:r>
              <a:rPr lang="en-US" sz="2100" b="1" dirty="0" smtClean="0">
                <a:ln w="11430">
                  <a:solidFill>
                    <a:schemeClr val="tx1"/>
                  </a:solidFill>
                </a:ln>
                <a:solidFill>
                  <a:srgbClr val="FF6E01"/>
                </a:solidFill>
              </a:rPr>
              <a:t> may be found in lava tubes including </a:t>
            </a:r>
            <a:r>
              <a:rPr lang="en-US" sz="2100" b="1" dirty="0" err="1" smtClean="0">
                <a:ln w="11430">
                  <a:solidFill>
                    <a:schemeClr val="tx1"/>
                  </a:solidFill>
                </a:ln>
                <a:solidFill>
                  <a:srgbClr val="FF6E01"/>
                </a:solidFill>
              </a:rPr>
              <a:t>lavacicles</a:t>
            </a:r>
            <a:r>
              <a:rPr lang="en-US" sz="2100" b="1" dirty="0" smtClean="0">
                <a:ln w="11430">
                  <a:solidFill>
                    <a:schemeClr val="tx1"/>
                  </a:solidFill>
                </a:ln>
                <a:solidFill>
                  <a:srgbClr val="FF6E01"/>
                </a:solidFill>
              </a:rPr>
              <a:t>.</a:t>
            </a:r>
          </a:p>
          <a:p>
            <a:endParaRPr lang="en-US" sz="1000" b="1" dirty="0" smtClean="0">
              <a:ln w="11430">
                <a:solidFill>
                  <a:schemeClr val="tx1"/>
                </a:solidFill>
              </a:ln>
              <a:solidFill>
                <a:srgbClr val="FF6E01"/>
              </a:solidFill>
            </a:endParaRPr>
          </a:p>
          <a:p>
            <a:pPr marL="285750" indent="-285750">
              <a:buFont typeface="Arial" pitchFamily="34" charset="0"/>
              <a:buChar char="•"/>
            </a:pPr>
            <a:r>
              <a:rPr lang="en-US" sz="2100" b="1" dirty="0" smtClean="0">
                <a:ln w="11430">
                  <a:solidFill>
                    <a:schemeClr val="tx1"/>
                  </a:solidFill>
                </a:ln>
                <a:solidFill>
                  <a:srgbClr val="FF6E01"/>
                </a:solidFill>
              </a:rPr>
              <a:t>Secondary minerals may also be deposited in the tubes later, such as gypsum or calcite crystals. </a:t>
            </a:r>
            <a:endParaRPr lang="en-US" sz="2100" b="1" dirty="0">
              <a:ln w="11430">
                <a:solidFill>
                  <a:schemeClr val="tx1"/>
                </a:solidFill>
              </a:ln>
              <a:solidFill>
                <a:srgbClr val="FF6E01"/>
              </a:solidFill>
            </a:endParaRPr>
          </a:p>
        </p:txBody>
      </p:sp>
    </p:spTree>
    <p:extLst>
      <p:ext uri="{BB962C8B-B14F-4D97-AF65-F5344CB8AC3E}">
        <p14:creationId xmlns:p14="http://schemas.microsoft.com/office/powerpoint/2010/main" val="17879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066800" y="30112"/>
            <a:ext cx="80772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2. Erosional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5215"/>
          <a:stretch/>
        </p:blipFill>
        <p:spPr>
          <a:xfrm>
            <a:off x="10064" y="914400"/>
            <a:ext cx="9143999" cy="6114374"/>
          </a:xfrm>
          <a:prstGeom prst="rect">
            <a:avLst/>
          </a:prstGeom>
        </p:spPr>
      </p:pic>
      <p:pic>
        <p:nvPicPr>
          <p:cNvPr id="7" name="Picture 4" descr="http://waynesword.palomar.edu/images2/WindCave3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58" y="861793"/>
            <a:ext cx="9184258" cy="62195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253" y="914400"/>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3026895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1494" r="11589" b="17198"/>
          <a:stretch/>
        </p:blipFill>
        <p:spPr>
          <a:xfrm>
            <a:off x="1" y="-49915"/>
            <a:ext cx="964800" cy="895352"/>
          </a:xfrm>
          <a:prstGeom prst="rect">
            <a:avLst/>
          </a:prstGeom>
        </p:spPr>
      </p:pic>
      <p:sp>
        <p:nvSpPr>
          <p:cNvPr id="15" name="Text Box 26"/>
          <p:cNvSpPr txBox="1">
            <a:spLocks noChangeArrowheads="1"/>
          </p:cNvSpPr>
          <p:nvPr/>
        </p:nvSpPr>
        <p:spPr bwMode="auto">
          <a:xfrm>
            <a:off x="1066800" y="30112"/>
            <a:ext cx="8077200" cy="707886"/>
          </a:xfrm>
          <a:prstGeom prst="rect">
            <a:avLst/>
          </a:prstGeom>
          <a:noFill/>
          <a:ln w="9525">
            <a:noFill/>
            <a:miter lim="800000"/>
            <a:headEnd/>
            <a:tailEnd/>
          </a:ln>
        </p:spPr>
        <p:txBody>
          <a:bodyPr wrap="square">
            <a:spAutoFit/>
          </a:bodyPr>
          <a:lstStyle/>
          <a:p>
            <a:pPr>
              <a:defRPr/>
            </a:pPr>
            <a:r>
              <a:rPr lang="en-US" sz="4000" dirty="0" smtClean="0">
                <a:solidFill>
                  <a:schemeClr val="bg1"/>
                </a:solidFill>
                <a:effectLst>
                  <a:outerShdw blurRad="38100" dist="38100" dir="2700000" algn="tl">
                    <a:srgbClr val="000000">
                      <a:alpha val="43137"/>
                    </a:srgbClr>
                  </a:outerShdw>
                </a:effectLst>
                <a:latin typeface="Papyrus" pitchFamily="66" charset="0"/>
              </a:rPr>
              <a:t>2. Erosional Caves</a:t>
            </a:r>
            <a:endParaRPr lang="en-US" sz="4000" dirty="0">
              <a:solidFill>
                <a:schemeClr val="bg1"/>
              </a:solidFill>
              <a:effectLst>
                <a:outerShdw blurRad="38100" dist="38100" dir="2700000" algn="tl">
                  <a:srgbClr val="000000">
                    <a:alpha val="43137"/>
                  </a:srgbClr>
                </a:outerShdw>
              </a:effectLst>
              <a:latin typeface="Papyrus" pitchFamily="66" charset="0"/>
            </a:endParaRPr>
          </a:p>
        </p:txBody>
      </p:sp>
      <p:cxnSp>
        <p:nvCxnSpPr>
          <p:cNvPr id="9" name="Straight Connector 8"/>
          <p:cNvCxnSpPr/>
          <p:nvPr/>
        </p:nvCxnSpPr>
        <p:spPr>
          <a:xfrm>
            <a:off x="0" y="845437"/>
            <a:ext cx="9144000" cy="0"/>
          </a:xfrm>
          <a:prstGeom prst="line">
            <a:avLst/>
          </a:prstGeom>
          <a:ln w="38100">
            <a:solidFill>
              <a:srgbClr val="65E2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2430" y="914400"/>
            <a:ext cx="3899140" cy="6081228"/>
          </a:xfrm>
          <a:prstGeom prst="rect">
            <a:avLst/>
          </a:prstGeom>
        </p:spPr>
      </p:pic>
      <p:sp>
        <p:nvSpPr>
          <p:cNvPr id="7" name="TextBox 6"/>
          <p:cNvSpPr txBox="1"/>
          <p:nvPr/>
        </p:nvSpPr>
        <p:spPr>
          <a:xfrm>
            <a:off x="2595113" y="905974"/>
            <a:ext cx="2590800" cy="307777"/>
          </a:xfrm>
          <a:prstGeom prst="rect">
            <a:avLst/>
          </a:prstGeom>
          <a:noFill/>
        </p:spPr>
        <p:txBody>
          <a:bodyPr wrap="square" rtlCol="0">
            <a:spAutoFit/>
          </a:bodyPr>
          <a:lstStyle/>
          <a:p>
            <a:r>
              <a:rPr lang="en-US" sz="1400" dirty="0" smtClean="0">
                <a:solidFill>
                  <a:schemeClr val="bg1"/>
                </a:solidFill>
              </a:rPr>
              <a:t>Photo by Dave </a:t>
            </a:r>
            <a:r>
              <a:rPr lang="en-US" sz="1400" dirty="0" err="1" smtClean="0">
                <a:solidFill>
                  <a:schemeClr val="bg1"/>
                </a:solidFill>
              </a:rPr>
              <a:t>Bunnell</a:t>
            </a:r>
            <a:endParaRPr lang="en-US" sz="1400" dirty="0">
              <a:solidFill>
                <a:schemeClr val="bg1"/>
              </a:solidFill>
            </a:endParaRPr>
          </a:p>
        </p:txBody>
      </p:sp>
    </p:spTree>
    <p:extLst>
      <p:ext uri="{BB962C8B-B14F-4D97-AF65-F5344CB8AC3E}">
        <p14:creationId xmlns:p14="http://schemas.microsoft.com/office/powerpoint/2010/main" val="302689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15416</TotalTime>
  <Words>1590</Words>
  <Application>Microsoft Office PowerPoint</Application>
  <PresentationFormat>On-screen Show (4:3)</PresentationFormat>
  <Paragraphs>158</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dc:creator>
  <cp:lastModifiedBy>cmsandeno</cp:lastModifiedBy>
  <cp:revision>155</cp:revision>
  <cp:lastPrinted>2012-10-05T14:27:42Z</cp:lastPrinted>
  <dcterms:created xsi:type="dcterms:W3CDTF">2011-03-07T15:30:00Z</dcterms:created>
  <dcterms:modified xsi:type="dcterms:W3CDTF">2012-10-27T18:09:38Z</dcterms:modified>
</cp:coreProperties>
</file>